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embeddedFontLst>
    <p:embeddedFont>
      <p:font typeface="Rubik Mono One"/>
      <p:regular r:id="rId19"/>
    </p:embeddedFont>
    <p:embeddedFont>
      <p:font typeface="Roboto"/>
      <p:regular r:id="rId20"/>
      <p:bold r:id="rId21"/>
      <p:italic r:id="rId22"/>
      <p:boldItalic r:id="rId23"/>
    </p:embeddedFont>
    <p:embeddedFont>
      <p:font typeface="Rubik Light"/>
      <p:bold r:id="rId24"/>
      <p:boldItalic r:id="rId25"/>
    </p:embeddedFont>
    <p:embeddedFont>
      <p:font typeface="Montserrat"/>
      <p:regular r:id="rId26"/>
      <p:bold r:id="rId27"/>
      <p:italic r:id="rId28"/>
      <p:boldItalic r:id="rId29"/>
    </p:embeddedFont>
    <p:embeddedFont>
      <p:font typeface="Roboto Condensed"/>
      <p:regular r:id="rId30"/>
      <p:bold r:id="rId31"/>
      <p:italic r:id="rId32"/>
      <p:boldItalic r:id="rId33"/>
    </p:embeddedFont>
    <p:embeddedFont>
      <p:font typeface="Roboto Light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2F5D13A-1845-4BDB-98DA-6CC875406E4D}">
  <a:tblStyle styleId="{E2F5D13A-1845-4BDB-98DA-6CC875406E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RubikLight-bold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Montserrat-regular.fntdata"/><Relationship Id="rId25" Type="http://schemas.openxmlformats.org/officeDocument/2006/relationships/font" Target="fonts/RubikLight-boldItalic.fntdata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Condensed-bold.fntdata"/><Relationship Id="rId30" Type="http://schemas.openxmlformats.org/officeDocument/2006/relationships/font" Target="fonts/RobotoCondensed-regular.fntdata"/><Relationship Id="rId11" Type="http://schemas.openxmlformats.org/officeDocument/2006/relationships/slide" Target="slides/slide5.xml"/><Relationship Id="rId33" Type="http://schemas.openxmlformats.org/officeDocument/2006/relationships/font" Target="fonts/RobotoCondensed-boldItalic.fntdata"/><Relationship Id="rId10" Type="http://schemas.openxmlformats.org/officeDocument/2006/relationships/slide" Target="slides/slide4.xml"/><Relationship Id="rId32" Type="http://schemas.openxmlformats.org/officeDocument/2006/relationships/font" Target="fonts/RobotoCondensed-italic.fntdata"/><Relationship Id="rId13" Type="http://schemas.openxmlformats.org/officeDocument/2006/relationships/slide" Target="slides/slide7.xml"/><Relationship Id="rId35" Type="http://schemas.openxmlformats.org/officeDocument/2006/relationships/font" Target="fonts/RobotoLight-bold.fntdata"/><Relationship Id="rId12" Type="http://schemas.openxmlformats.org/officeDocument/2006/relationships/slide" Target="slides/slide6.xml"/><Relationship Id="rId34" Type="http://schemas.openxmlformats.org/officeDocument/2006/relationships/font" Target="fonts/RobotoLight-regular.fntdata"/><Relationship Id="rId15" Type="http://schemas.openxmlformats.org/officeDocument/2006/relationships/slide" Target="slides/slide9.xml"/><Relationship Id="rId37" Type="http://schemas.openxmlformats.org/officeDocument/2006/relationships/font" Target="fonts/RobotoLight-boldItalic.fntdata"/><Relationship Id="rId14" Type="http://schemas.openxmlformats.org/officeDocument/2006/relationships/slide" Target="slides/slide8.xml"/><Relationship Id="rId36" Type="http://schemas.openxmlformats.org/officeDocument/2006/relationships/font" Target="fonts/RobotoLight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RubikMonoOne-regular.fntdata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4759e400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61" name="Google Shape;61;g14759e4007_0_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fc0108be9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fc0108be9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fc0108be9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fc0108be9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4759e4007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160" name="Google Shape;160;g14759e4007_1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fa8e8d23e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fa8e8d23e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fa8e8d23e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fa8e8d23e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fa8e8d23e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fa8e8d23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fa8e8d23e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fa8e8d23e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fa8e8d23e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fa8e8d23e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0c99538d0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0c99538d0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4759e400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4759e400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0c99538d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0c99538d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ctrTitle"/>
          </p:nvPr>
        </p:nvSpPr>
        <p:spPr>
          <a:xfrm>
            <a:off x="800100" y="447675"/>
            <a:ext cx="34098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800100" y="1396219"/>
            <a:ext cx="34098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2" type="body"/>
          </p:nvPr>
        </p:nvSpPr>
        <p:spPr>
          <a:xfrm>
            <a:off x="4934244" y="1396219"/>
            <a:ext cx="34098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666750" y="504825"/>
            <a:ext cx="82200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Rubik Mono One"/>
              <a:buNone/>
              <a:defRPr b="0" sz="48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1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1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1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1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1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1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1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1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ubik Mono One"/>
              <a:buNone/>
              <a:defRPr b="1" sz="4800">
                <a:solidFill>
                  <a:schemeClr val="dk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ubik Mono One"/>
              <a:buNone/>
              <a:defRPr sz="4800">
                <a:solidFill>
                  <a:schemeClr val="dk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ubik Mono One"/>
              <a:buNone/>
              <a:defRPr sz="4800">
                <a:solidFill>
                  <a:schemeClr val="dk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ubik Mono One"/>
              <a:buNone/>
              <a:defRPr sz="4800">
                <a:solidFill>
                  <a:schemeClr val="dk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ubik Mono One"/>
              <a:buNone/>
              <a:defRPr sz="4800">
                <a:solidFill>
                  <a:schemeClr val="dk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ubik Mono One"/>
              <a:buNone/>
              <a:defRPr sz="4800">
                <a:solidFill>
                  <a:schemeClr val="dk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ubik Mono One"/>
              <a:buNone/>
              <a:defRPr sz="4800">
                <a:solidFill>
                  <a:schemeClr val="dk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ubik Mono One"/>
              <a:buNone/>
              <a:defRPr sz="4800">
                <a:solidFill>
                  <a:schemeClr val="dk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ubik Mono One"/>
              <a:buNone/>
              <a:defRPr sz="4800">
                <a:solidFill>
                  <a:schemeClr val="dk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/>
        </p:nvSpPr>
        <p:spPr>
          <a:xfrm>
            <a:off x="1076325" y="4637484"/>
            <a:ext cx="14286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b="0" i="0" lang="ru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COMPANY NAME</a:t>
            </a:r>
            <a:endParaRPr/>
          </a:p>
        </p:txBody>
      </p:sp>
      <p:sp>
        <p:nvSpPr>
          <p:cNvPr id="52" name="Google Shape;52;p13"/>
          <p:cNvSpPr txBox="1"/>
          <p:nvPr/>
        </p:nvSpPr>
        <p:spPr>
          <a:xfrm>
            <a:off x="3857625" y="4648200"/>
            <a:ext cx="14286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b="0" i="0" lang="ru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www.nicecompany.com</a:t>
            </a:r>
            <a:endParaRPr/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10" Type="http://schemas.openxmlformats.org/officeDocument/2006/relationships/image" Target="../media/image15.png"/><Relationship Id="rId9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17.png"/><Relationship Id="rId8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Relationship Id="rId4" Type="http://schemas.openxmlformats.org/officeDocument/2006/relationships/hyperlink" Target="mailto:dellilla13@gmail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hyperlink" Target="http://ul-design.ru/" TargetMode="External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youtube.com/watch?v=rqOuJO57zq0" TargetMode="External"/><Relationship Id="rId4" Type="http://schemas.openxmlformats.org/officeDocument/2006/relationships/image" Target="../media/image2.jpg"/><Relationship Id="rId9" Type="http://schemas.openxmlformats.org/officeDocument/2006/relationships/image" Target="../media/image4.jpg"/><Relationship Id="rId5" Type="http://schemas.openxmlformats.org/officeDocument/2006/relationships/image" Target="../media/image1.png"/><Relationship Id="rId6" Type="http://schemas.openxmlformats.org/officeDocument/2006/relationships/hyperlink" Target="http://www.youtube.com/watch?v=U4y6QbC2FzQ" TargetMode="External"/><Relationship Id="rId7" Type="http://schemas.openxmlformats.org/officeDocument/2006/relationships/image" Target="../media/image3.jpg"/><Relationship Id="rId8" Type="http://schemas.openxmlformats.org/officeDocument/2006/relationships/hyperlink" Target="http://www.youtube.com/watch?v=Ppp5lFqu83w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/>
        </p:nvSpPr>
        <p:spPr>
          <a:xfrm>
            <a:off x="0" y="4605338"/>
            <a:ext cx="9153600" cy="3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00" y="-5400"/>
            <a:ext cx="9153600" cy="514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2175" y="-71425"/>
            <a:ext cx="2581901" cy="272052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4"/>
          <p:cNvSpPr txBox="1"/>
          <p:nvPr>
            <p:ph type="title"/>
          </p:nvPr>
        </p:nvSpPr>
        <p:spPr>
          <a:xfrm>
            <a:off x="666750" y="504825"/>
            <a:ext cx="82200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АТМОСФЕРА</a:t>
            </a:r>
            <a:endParaRPr/>
          </a:p>
        </p:txBody>
      </p:sp>
      <p:pic>
        <p:nvPicPr>
          <p:cNvPr id="142" name="Google Shape;1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7847" y="1853354"/>
            <a:ext cx="4446054" cy="296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 txBox="1"/>
          <p:nvPr/>
        </p:nvSpPr>
        <p:spPr>
          <a:xfrm rot="5400000">
            <a:off x="-633898" y="2781425"/>
            <a:ext cx="34551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D9D9D9"/>
                </a:solidFill>
                <a:latin typeface="Rubik Mono One"/>
                <a:ea typeface="Rubik Mono One"/>
                <a:cs typeface="Rubik Mono One"/>
                <a:sym typeface="Rubik Mono One"/>
              </a:rPr>
              <a:t>Конференция</a:t>
            </a:r>
            <a:endParaRPr sz="2000">
              <a:solidFill>
                <a:srgbClr val="D9D9D9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11/08/2018</a:t>
            </a:r>
            <a:endParaRPr sz="20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3075" y="1853350"/>
            <a:ext cx="2091901" cy="139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3075" y="3422200"/>
            <a:ext cx="2091946" cy="13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1167" y="3434342"/>
            <a:ext cx="2001517" cy="133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174" y="1904861"/>
            <a:ext cx="2001526" cy="133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1280" y="375354"/>
            <a:ext cx="2001482" cy="133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4750" y="375351"/>
            <a:ext cx="3174550" cy="211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84750" y="2654050"/>
            <a:ext cx="3174550" cy="2115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1300" y="375363"/>
            <a:ext cx="2001475" cy="133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1394" y="1904850"/>
            <a:ext cx="2001478" cy="13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1399" y="3434325"/>
            <a:ext cx="2001485" cy="13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>
            <p:ph idx="1" type="body"/>
          </p:nvPr>
        </p:nvSpPr>
        <p:spPr>
          <a:xfrm>
            <a:off x="190950" y="1891500"/>
            <a:ext cx="8762100" cy="13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Дарья Кошкина</a:t>
            </a:r>
            <a:endParaRPr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E-mail:</a:t>
            </a:r>
            <a:r>
              <a:rPr lang="ru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ru">
                <a:solidFill>
                  <a:srgbClr val="FFFFFF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dellilla13@gmail.com</a:t>
            </a:r>
            <a:endParaRPr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Телефон:</a:t>
            </a:r>
            <a:r>
              <a:rPr lang="ru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+7(950) 881-12-06</a:t>
            </a:r>
            <a:endParaRPr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2175" y="-71425"/>
            <a:ext cx="2581901" cy="272052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/>
        </p:nvSpPr>
        <p:spPr>
          <a:xfrm>
            <a:off x="1104900" y="3148762"/>
            <a:ext cx="5357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3434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Когда следующая:  </a:t>
            </a:r>
            <a:r>
              <a:rPr b="1" lang="ru" sz="1200">
                <a:solidFill>
                  <a:srgbClr val="43434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12-13</a:t>
            </a:r>
            <a:r>
              <a:rPr lang="ru" sz="1200">
                <a:solidFill>
                  <a:srgbClr val="43434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ru" sz="1200">
                <a:solidFill>
                  <a:srgbClr val="43434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сентября</a:t>
            </a:r>
            <a:endParaRPr b="1" sz="1200">
              <a:solidFill>
                <a:srgbClr val="4343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3434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Сколько участников:  30+ оффлайн (и трансляция)</a:t>
            </a:r>
            <a:endParaRPr sz="1200">
              <a:solidFill>
                <a:srgbClr val="4343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3434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200+ онлайн (зум конференция)</a:t>
            </a:r>
            <a:endParaRPr sz="1200">
              <a:solidFill>
                <a:srgbClr val="4343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4343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4343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3474" y="4299400"/>
            <a:ext cx="609525" cy="4631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>
            <p:ph type="title"/>
          </p:nvPr>
        </p:nvSpPr>
        <p:spPr>
          <a:xfrm>
            <a:off x="666750" y="504825"/>
            <a:ext cx="82200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#</a:t>
            </a:r>
            <a:r>
              <a:rPr b="0" lang="ru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rPr>
              <a:t>ТЫЖДИЗАЙНЕР</a:t>
            </a:r>
            <a:endParaRPr b="0">
              <a:solidFill>
                <a:srgbClr val="434343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1104900" y="2213075"/>
            <a:ext cx="4165200" cy="7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666666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Бесплатная конференция </a:t>
            </a:r>
            <a:endParaRPr sz="2000">
              <a:solidFill>
                <a:srgbClr val="666666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666666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о дизайне в Ульяновске</a:t>
            </a:r>
            <a:endParaRPr sz="2000">
              <a:solidFill>
                <a:srgbClr val="666666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1066800" y="3112300"/>
            <a:ext cx="3153000" cy="13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Социальные сети: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ВКонтакте</a:t>
            </a:r>
            <a:endParaRPr sz="14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Facebook</a:t>
            </a:r>
            <a:endParaRPr sz="14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YouTube</a:t>
            </a:r>
            <a:endParaRPr sz="14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2175" y="-71425"/>
            <a:ext cx="2581901" cy="272052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/>
          <p:nvPr>
            <p:ph type="title"/>
          </p:nvPr>
        </p:nvSpPr>
        <p:spPr>
          <a:xfrm>
            <a:off x="666750" y="504825"/>
            <a:ext cx="82200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rPr>
              <a:t>КОНТАКТНАЯ ИНФОРМАЦИЯ</a:t>
            </a:r>
            <a:endParaRPr b="0">
              <a:solidFill>
                <a:srgbClr val="434343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1066800" y="2649100"/>
            <a:ext cx="38196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Сайт конференции:</a:t>
            </a:r>
            <a:r>
              <a:rPr lang="ru">
                <a:solidFill>
                  <a:schemeClr val="accent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">
                <a:solidFill>
                  <a:schemeClr val="accent5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http://ul-design.ru/</a:t>
            </a:r>
            <a:endParaRPr>
              <a:solidFill>
                <a:schemeClr val="accent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3474" y="4299400"/>
            <a:ext cx="609525" cy="46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/>
        </p:nvSpPr>
        <p:spPr>
          <a:xfrm>
            <a:off x="1104900" y="2913906"/>
            <a:ext cx="6038400" cy="14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3434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М</a:t>
            </a:r>
            <a:r>
              <a:rPr lang="ru" sz="10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ы хотим объединить разрозненное сообщество дизайнеров Ульяновска </a:t>
            </a:r>
            <a:endParaRPr sz="10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и создать место, где начинающий, профессионал и все неравнодушные </a:t>
            </a:r>
            <a:endParaRPr sz="10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нашли себе интересные и полезные доклады. </a:t>
            </a:r>
            <a:endParaRPr sz="10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#ТЫЖДИЗАЙНЕР </a:t>
            </a:r>
            <a:r>
              <a:rPr lang="ru" sz="10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—</a:t>
            </a:r>
            <a:r>
              <a:rPr lang="ru" sz="10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связующее звено между конторами,</a:t>
            </a:r>
            <a:endParaRPr sz="10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заинтересованными в дизайнерах, и дизайнерами. </a:t>
            </a:r>
            <a:endParaRPr sz="1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2175" y="-71425"/>
            <a:ext cx="2581901" cy="272052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>
            <p:ph type="title"/>
          </p:nvPr>
        </p:nvSpPr>
        <p:spPr>
          <a:xfrm>
            <a:off x="666750" y="504825"/>
            <a:ext cx="82200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48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rPr>
              <a:t>И</a:t>
            </a:r>
            <a:r>
              <a:rPr b="0" lang="ru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rPr>
              <a:t>ДЕОЛОГИЯ</a:t>
            </a:r>
            <a:endParaRPr b="0" sz="4800">
              <a:solidFill>
                <a:srgbClr val="434343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3474" y="4299400"/>
            <a:ext cx="609525" cy="4631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1091575" y="1970125"/>
            <a:ext cx="60384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666666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Мы — то место, где можно найти себе партнеров и сотрудников</a:t>
            </a:r>
            <a:endParaRPr sz="20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/>
        </p:nvSpPr>
        <p:spPr>
          <a:xfrm>
            <a:off x="1052250" y="2331150"/>
            <a:ext cx="37245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0">
                <a:solidFill>
                  <a:srgbClr val="D9D9D9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300+</a:t>
            </a:r>
            <a:endParaRPr sz="8000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2175" y="-71425"/>
            <a:ext cx="2581901" cy="27205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>
            <p:ph type="title"/>
          </p:nvPr>
        </p:nvSpPr>
        <p:spPr>
          <a:xfrm>
            <a:off x="673413" y="504825"/>
            <a:ext cx="82200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rPr>
              <a:t>ПРОЕКТ В </a:t>
            </a:r>
            <a:endParaRPr b="0">
              <a:solidFill>
                <a:srgbClr val="434343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rPr>
              <a:t>ЦИФРАХ</a:t>
            </a:r>
            <a:endParaRPr b="0">
              <a:solidFill>
                <a:srgbClr val="434343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1905200" y="2721390"/>
            <a:ext cx="7639200" cy="389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rPr>
              <a:t>зарегистрированных участников</a:t>
            </a:r>
            <a:endParaRPr sz="20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0" name="Google Shape;100;p19"/>
          <p:cNvSpPr txBox="1"/>
          <p:nvPr/>
        </p:nvSpPr>
        <p:spPr>
          <a:xfrm>
            <a:off x="7100625" y="3171550"/>
            <a:ext cx="37245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0">
                <a:solidFill>
                  <a:srgbClr val="D9D9D9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14</a:t>
            </a:r>
            <a:endParaRPr b="1" sz="8000">
              <a:solidFill>
                <a:srgbClr val="D9D9D9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791150" y="3545761"/>
            <a:ext cx="4017300" cy="389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rPr>
              <a:t>анонсов о мероприятии в СМИ</a:t>
            </a:r>
            <a:endParaRPr sz="20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1128450" y="4036125"/>
            <a:ext cx="37245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15</a:t>
            </a:r>
            <a:r>
              <a:rPr b="1" lang="ru" sz="80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8000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1905200" y="4420893"/>
            <a:ext cx="7639200" cy="389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rPr>
              <a:t>спикеров в разных областях</a:t>
            </a:r>
            <a:endParaRPr sz="20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1066800" y="2142975"/>
            <a:ext cx="3982800" cy="33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A64B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</a:t>
            </a: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eb-дизайн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A64B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UI/UX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A64B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фотография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A64B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дизайн интерьеров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A64B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архитектурный дизайн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A64B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креативные методики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2175" y="-71425"/>
            <a:ext cx="2581901" cy="272052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>
            <p:ph type="title"/>
          </p:nvPr>
        </p:nvSpPr>
        <p:spPr>
          <a:xfrm>
            <a:off x="666750" y="504825"/>
            <a:ext cx="82200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rPr>
              <a:t>ТЕМАТИКА</a:t>
            </a:r>
            <a:endParaRPr b="0">
              <a:solidFill>
                <a:srgbClr val="434343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3474" y="4299400"/>
            <a:ext cx="609525" cy="46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4431250" y="2142975"/>
            <a:ext cx="4091100" cy="33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A64B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управление дизайнерами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A64B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взаимодействие с верстальщиками, программистами и заказчиками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A64B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прототипирование и проектирование 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 дизайне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idx="1" type="body"/>
          </p:nvPr>
        </p:nvSpPr>
        <p:spPr>
          <a:xfrm>
            <a:off x="1066800" y="2142975"/>
            <a:ext cx="4792500" cy="33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A64B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закрытие кадровых позиций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A64B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охват и PR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A64B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узнаваемость HR бренда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A64B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инфоповод для СМИ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A64B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повышение известности ваших спикеров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A64B"/>
              </a:buClr>
              <a:buSzPts val="1400"/>
              <a:buFont typeface="Roboto"/>
              <a:buChar char="●"/>
            </a:pPr>
            <a:r>
              <a:rPr lang="ru" sz="14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моральное удовлетворение и плюс в карму :)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2175" y="-71425"/>
            <a:ext cx="2581901" cy="272052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/>
          <p:nvPr>
            <p:ph type="title"/>
          </p:nvPr>
        </p:nvSpPr>
        <p:spPr>
          <a:xfrm>
            <a:off x="666750" y="504825"/>
            <a:ext cx="82200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ПРОФИТ</a:t>
            </a:r>
            <a:endParaRPr b="0">
              <a:solidFill>
                <a:srgbClr val="434343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3474" y="4299400"/>
            <a:ext cx="609525" cy="46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" name="Google Shape;125;p22"/>
          <p:cNvGraphicFramePr/>
          <p:nvPr/>
        </p:nvGraphicFramePr>
        <p:xfrm>
          <a:off x="10" y="-409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{E2F5D13A-1845-4BDB-98DA-6CC875406E4D}</a:tableStyleId>
              </a:tblPr>
              <a:tblGrid>
                <a:gridCol w="5154375"/>
                <a:gridCol w="820075"/>
                <a:gridCol w="896850"/>
                <a:gridCol w="854225"/>
                <a:gridCol w="1418475"/>
              </a:tblGrid>
              <a:tr h="450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>
                          <a:solidFill>
                            <a:srgbClr val="666666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Спонсорские пакеты</a:t>
                      </a:r>
                      <a:endParaRPr b="1"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solidFill>
                            <a:srgbClr val="FCD78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20 000</a:t>
                      </a:r>
                      <a:endParaRPr b="1">
                        <a:solidFill>
                          <a:srgbClr val="FCD78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solidFill>
                            <a:srgbClr val="F68F47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30 000</a:t>
                      </a:r>
                      <a:endParaRPr b="1">
                        <a:solidFill>
                          <a:srgbClr val="F68F47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solidFill>
                            <a:srgbClr val="FF181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50 000</a:t>
                      </a:r>
                      <a:endParaRPr b="1">
                        <a:solidFill>
                          <a:srgbClr val="FF1818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solidFill>
                            <a:srgbClr val="FF181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договорная</a:t>
                      </a:r>
                      <a:endParaRPr b="1">
                        <a:solidFill>
                          <a:srgbClr val="FF1818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68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Разместим ваш логотип </a:t>
                      </a:r>
                      <a:r>
                        <a:rPr lang="ru" sz="1000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на сайте, блокнотах, заставке экранов в </a:t>
                      </a:r>
                      <a:endParaRPr sz="1000">
                        <a:solidFill>
                          <a:srgbClr val="434343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перерывах между выступлениями с указанием статуса партнера</a:t>
                      </a:r>
                      <a:endParaRPr sz="1000">
                        <a:solidFill>
                          <a:srgbClr val="434343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2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 rowSpan="9">
                  <a:txBody>
                    <a:bodyPr/>
                    <a:lstStyle/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брендированная секция вашей компании</a:t>
                      </a:r>
                      <a:endParaRPr>
                        <a:solidFill>
                          <a:schemeClr val="dk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</a:tr>
              <a:tr h="512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Имиджевый ролик спонсора в перерывах между выступлениями </a:t>
                      </a:r>
                      <a:r>
                        <a:rPr lang="ru" sz="1000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(продолжительностью до 2 минут)</a:t>
                      </a:r>
                      <a:endParaRPr sz="1000">
                        <a:solidFill>
                          <a:srgbClr val="434343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 vMerge="1"/>
              </a:tr>
              <a:tr h="512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Распространение брендированной сувенирной продукции на стойке регистрации</a:t>
                      </a:r>
                      <a:endParaRPr sz="1000">
                        <a:solidFill>
                          <a:srgbClr val="434343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 vMerge="1"/>
              </a:tr>
              <a:tr h="512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Логотипы</a:t>
                      </a:r>
                      <a:r>
                        <a:rPr lang="ru" sz="1000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 спонсора постоянно на экране (во всех перерывах между докладами)</a:t>
                      </a:r>
                      <a:endParaRPr sz="1000">
                        <a:solidFill>
                          <a:srgbClr val="434343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 vMerge="1"/>
              </a:tr>
              <a:tr h="389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Установка роллапов спонсора (до 3-х штук)</a:t>
                      </a:r>
                      <a:endParaRPr sz="1000">
                        <a:solidFill>
                          <a:srgbClr val="434343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 vMerge="1"/>
              </a:tr>
              <a:tr h="389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Проведение конкурса/розыгрыша призов партнера</a:t>
                      </a:r>
                      <a:endParaRPr sz="1000">
                        <a:solidFill>
                          <a:srgbClr val="434343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 vMerge="1"/>
              </a:tr>
              <a:tr h="512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Бесплатное кофе/обед участникам конференции </a:t>
                      </a:r>
                      <a:r>
                        <a:rPr lang="ru" sz="1000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 с указанием статуса партнера</a:t>
                      </a:r>
                      <a:endParaRPr sz="1000">
                        <a:solidFill>
                          <a:srgbClr val="434343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 vMerge="1"/>
              </a:tr>
              <a:tr h="685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Распространение брендированной сувенирной </a:t>
                      </a:r>
                      <a:endParaRPr sz="1000">
                        <a:solidFill>
                          <a:srgbClr val="434343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продукции через с. промо-персонал, рекламные посты в соц. сетях о вакансиях</a:t>
                      </a:r>
                      <a:endParaRPr sz="1000">
                        <a:solidFill>
                          <a:srgbClr val="434343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 vMerge="1"/>
              </a:tr>
              <a:tr h="512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Брендированная зона вашего продукта/сервиса с рекламными материалами</a:t>
                      </a:r>
                      <a:endParaRPr sz="1000">
                        <a:solidFill>
                          <a:srgbClr val="434343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✓</a:t>
                      </a:r>
                      <a:endParaRPr sz="10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Как это было в августе 2016" id="130" name="Google Shape;130;p23" title="#ТЫЖДИЗАЙНЕР: для дизайнеров от дизайнеров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8550" y="1592775"/>
            <a:ext cx="2023876" cy="15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72175" y="-71425"/>
            <a:ext cx="2581901" cy="272052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/>
          <p:nvPr>
            <p:ph type="title"/>
          </p:nvPr>
        </p:nvSpPr>
        <p:spPr>
          <a:xfrm>
            <a:off x="666750" y="504825"/>
            <a:ext cx="82200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ВИДЕО</a:t>
            </a:r>
            <a:endParaRPr/>
          </a:p>
        </p:txBody>
      </p:sp>
      <p:pic>
        <p:nvPicPr>
          <p:cNvPr id="133" name="Google Shape;133;p23" title="#ТЫЖДИЗАЙНЕР 'февраль 2017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25624" y="1592787"/>
            <a:ext cx="4299674" cy="3224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 title="#ТЫЖДИЗАЙНЕР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38550" y="3299600"/>
            <a:ext cx="2023876" cy="151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/>
          <p:nvPr/>
        </p:nvSpPr>
        <p:spPr>
          <a:xfrm rot="5400000">
            <a:off x="-362214" y="2781425"/>
            <a:ext cx="34551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D9D9D9"/>
                </a:solidFill>
                <a:latin typeface="Rubik Mono One"/>
                <a:ea typeface="Rubik Mono One"/>
                <a:cs typeface="Rubik Mono One"/>
                <a:sym typeface="Rubik Mono One"/>
              </a:rPr>
              <a:t>Конференция</a:t>
            </a:r>
            <a:endParaRPr sz="2000">
              <a:solidFill>
                <a:srgbClr val="D9D9D9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11/08/2018</a:t>
            </a:r>
            <a:endParaRPr sz="20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6A3B6"/>
      </a:accent1>
      <a:accent2>
        <a:srgbClr val="F39C12"/>
      </a:accent2>
      <a:accent3>
        <a:srgbClr val="2980B9"/>
      </a:accent3>
      <a:accent4>
        <a:srgbClr val="C0392B"/>
      </a:accent4>
      <a:accent5>
        <a:srgbClr val="9BBB59"/>
      </a:accent5>
      <a:accent6>
        <a:srgbClr val="7F7F7F"/>
      </a:accent6>
      <a:hlink>
        <a:srgbClr val="7F7F7F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