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sldIdLst>
    <p:sldId id="300" r:id="rId5"/>
    <p:sldId id="397" r:id="rId6"/>
    <p:sldId id="302" r:id="rId7"/>
    <p:sldId id="303" r:id="rId8"/>
    <p:sldId id="304" r:id="rId9"/>
    <p:sldId id="305" r:id="rId10"/>
    <p:sldId id="306" r:id="rId11"/>
    <p:sldId id="307" r:id="rId12"/>
    <p:sldId id="398" r:id="rId13"/>
    <p:sldId id="30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7"/>
    <p:restoredTop sz="94608"/>
  </p:normalViewPr>
  <p:slideViewPr>
    <p:cSldViewPr snapToGrid="0">
      <p:cViewPr>
        <p:scale>
          <a:sx n="113" d="100"/>
          <a:sy n="113" d="100"/>
        </p:scale>
        <p:origin x="536" y="-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E7C2F-03CF-2B40-8B4D-E9C1B5A92F39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EE733-19AA-884D-8181-FBD2FF898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24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10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El trauma es una respuesta emocional a un evento grave que afecta nuestra vida, como la amenaza o la realidad de la muerte, lesiones o violencia. Los síntomas del trauma incluyen un aumento en el miedo, la impotencia y el horror. El trauma se define por la experiencia y el impacto en una persona, no por el evento en sí mismo.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E6DCF-DCEF-204B-8513-9D16FE7AC4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72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Mismo modelo de grupo pequeño basado en el contenido de "Sanando las Heridas del Trauma" y el método del Instituto de Sanación de Trauma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Programa actualizado para ser más breve y centrado en la Biblia</a:t>
            </a:r>
            <a:br>
              <a:rPr lang="es-ES" dirty="0"/>
            </a:br>
            <a:r>
              <a:rPr lang="es-ES" dirty="0"/>
              <a:t>Contenido entregado a través de una aplicación de teléfono en lugar de libros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Modelo</a:t>
            </a:r>
            <a:r>
              <a:rPr lang="en-US" dirty="0"/>
              <a:t> de </a:t>
            </a:r>
            <a:r>
              <a:rPr lang="en-US" dirty="0" err="1"/>
              <a:t>capacitación</a:t>
            </a:r>
            <a:r>
              <a:rPr lang="en-US" dirty="0"/>
              <a:t> </a:t>
            </a:r>
            <a:r>
              <a:rPr lang="en-US" dirty="0" err="1"/>
              <a:t>mejorado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Más </a:t>
            </a:r>
            <a:r>
              <a:rPr lang="en-US" dirty="0" err="1"/>
              <a:t>fácil</a:t>
            </a:r>
            <a:r>
              <a:rPr lang="en-US" dirty="0"/>
              <a:t> para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facilitador</a:t>
            </a:r>
            <a:r>
              <a:rPr lang="en-US" dirty="0"/>
              <a:t> que </a:t>
            </a:r>
            <a:r>
              <a:rPr lang="en-US" dirty="0" err="1"/>
              <a:t>lidera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grupo</a:t>
            </a: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1" name="Google Shape;11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000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6241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1654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9055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SemiBold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8037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SemiBold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B9B3"/>
              </a:buClr>
              <a:buSzPts val="2400"/>
              <a:buNone/>
              <a:defRPr sz="2400">
                <a:solidFill>
                  <a:srgbClr val="88B9B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B9B3"/>
              </a:buClr>
              <a:buSzPts val="2000"/>
              <a:buNone/>
              <a:defRPr sz="2000">
                <a:solidFill>
                  <a:srgbClr val="88B9B3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B9B3"/>
              </a:buClr>
              <a:buSzPts val="1800"/>
              <a:buNone/>
              <a:defRPr sz="1800">
                <a:solidFill>
                  <a:srgbClr val="88B9B3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B9B3"/>
              </a:buClr>
              <a:buSzPts val="1600"/>
              <a:buNone/>
              <a:defRPr sz="1600">
                <a:solidFill>
                  <a:srgbClr val="88B9B3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B9B3"/>
              </a:buClr>
              <a:buSzPts val="1600"/>
              <a:buNone/>
              <a:defRPr sz="1600">
                <a:solidFill>
                  <a:srgbClr val="88B9B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B9B3"/>
              </a:buClr>
              <a:buSzPts val="1600"/>
              <a:buNone/>
              <a:defRPr sz="1600">
                <a:solidFill>
                  <a:srgbClr val="88B9B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B9B3"/>
              </a:buClr>
              <a:buSzPts val="1600"/>
              <a:buNone/>
              <a:defRPr sz="1600">
                <a:solidFill>
                  <a:srgbClr val="88B9B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B9B3"/>
              </a:buClr>
              <a:buSzPts val="1600"/>
              <a:buNone/>
              <a:defRPr sz="1600">
                <a:solidFill>
                  <a:srgbClr val="88B9B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B9B3"/>
              </a:buClr>
              <a:buSzPts val="1600"/>
              <a:buNone/>
              <a:defRPr sz="1600">
                <a:solidFill>
                  <a:srgbClr val="88B9B3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3734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1_Two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4248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1_Comparis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5661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4019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1_Picture with 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4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6083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1_Title and Vertical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7959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1_Vertical Title and 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18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8682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Image">
  <p:cSld name="1_Section Header - Imag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8"/>
          <p:cNvSpPr>
            <a:spLocks noGrp="1"/>
          </p:cNvSpPr>
          <p:nvPr>
            <p:ph type="pic" idx="2"/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" name="Google Shape;21;p28"/>
          <p:cNvSpPr/>
          <p:nvPr/>
        </p:nvSpPr>
        <p:spPr>
          <a:xfrm>
            <a:off x="1862" y="0"/>
            <a:ext cx="12192000" cy="6877129"/>
          </a:xfrm>
          <a:prstGeom prst="rect">
            <a:avLst/>
          </a:prstGeom>
          <a:solidFill>
            <a:schemeClr val="dk1">
              <a:alpha val="3450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89708" y="6282416"/>
            <a:ext cx="457833" cy="25797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8"/>
          <p:cNvSpPr txBox="1">
            <a:spLocks noGrp="1"/>
          </p:cNvSpPr>
          <p:nvPr>
            <p:ph type="ctrTitle"/>
          </p:nvPr>
        </p:nvSpPr>
        <p:spPr>
          <a:xfrm>
            <a:off x="491359" y="912977"/>
            <a:ext cx="105156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subTitle" idx="1"/>
          </p:nvPr>
        </p:nvSpPr>
        <p:spPr>
          <a:xfrm>
            <a:off x="516073" y="3429000"/>
            <a:ext cx="105156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ftr" idx="11"/>
          </p:nvPr>
        </p:nvSpPr>
        <p:spPr>
          <a:xfrm>
            <a:off x="491359" y="6251993"/>
            <a:ext cx="73141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sldNum" idx="12"/>
          </p:nvPr>
        </p:nvSpPr>
        <p:spPr>
          <a:xfrm>
            <a:off x="8269357" y="6239520"/>
            <a:ext cx="273760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7753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Picture Placeholder 22">
            <a:extLst>
              <a:ext uri="{FF2B5EF4-FFF2-40B4-BE49-F238E27FC236}">
                <a16:creationId xmlns:a16="http://schemas.microsoft.com/office/drawing/2014/main" id="{798F02AA-1FFB-9C4F-8517-CFE0141283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524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FCAC3E-BDBB-3F4D-938C-70C88200B5B9}"/>
              </a:ext>
            </a:extLst>
          </p:cNvPr>
          <p:cNvSpPr/>
          <p:nvPr userDrawn="1"/>
        </p:nvSpPr>
        <p:spPr>
          <a:xfrm>
            <a:off x="1862" y="0"/>
            <a:ext cx="12192000" cy="6877129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563" tIns="33281" rIns="66563" bIns="332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88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E3F79E-3039-ED49-9780-AE2ED7868D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89709" y="6282416"/>
            <a:ext cx="457833" cy="257974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13124689-3730-174D-AA19-65C73FA333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1359" y="2628448"/>
            <a:ext cx="10515600" cy="672130"/>
          </a:xfrm>
        </p:spPr>
        <p:txBody>
          <a:bodyPr anchor="b"/>
          <a:lstStyle>
            <a:lvl1pPr algn="l">
              <a:defRPr sz="436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BD176B93-FE68-5441-8929-EBA6CC126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073" y="3429000"/>
            <a:ext cx="10515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330">
                <a:solidFill>
                  <a:schemeClr val="bg1"/>
                </a:solidFill>
              </a:defRPr>
            </a:lvl1pPr>
            <a:lvl2pPr marL="332832" indent="0" algn="ctr">
              <a:buNone/>
              <a:defRPr sz="1456"/>
            </a:lvl2pPr>
            <a:lvl3pPr marL="665665" indent="0" algn="ctr">
              <a:buNone/>
              <a:defRPr sz="1310"/>
            </a:lvl3pPr>
            <a:lvl4pPr marL="998497" indent="0" algn="ctr">
              <a:buNone/>
              <a:defRPr sz="1165"/>
            </a:lvl4pPr>
            <a:lvl5pPr marL="1331330" indent="0" algn="ctr">
              <a:buNone/>
              <a:defRPr sz="1165"/>
            </a:lvl5pPr>
            <a:lvl6pPr marL="1664162" indent="0" algn="ctr">
              <a:buNone/>
              <a:defRPr sz="1165"/>
            </a:lvl6pPr>
            <a:lvl7pPr marL="1996995" indent="0" algn="ctr">
              <a:buNone/>
              <a:defRPr sz="1165"/>
            </a:lvl7pPr>
            <a:lvl8pPr marL="2329827" indent="0" algn="ctr">
              <a:buNone/>
              <a:defRPr sz="1165"/>
            </a:lvl8pPr>
            <a:lvl9pPr marL="2662660" indent="0" algn="ctr">
              <a:buNone/>
              <a:defRPr sz="116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A24E42B2-3128-8446-BC2B-18E98CCA2B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361" y="6326608"/>
            <a:ext cx="7314171" cy="215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74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E0236419-B5FC-054C-93F7-E7E3CCB29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69357" y="6314135"/>
            <a:ext cx="2737602" cy="215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74">
                <a:solidFill>
                  <a:schemeClr val="bg1"/>
                </a:solidFill>
              </a:defRPr>
            </a:lvl1pPr>
          </a:lstStyle>
          <a:p>
            <a:fld id="{9D4EE40C-E197-B845-A8EC-013BF518C0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3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SemiBold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" name="Google Shape;36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155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SemiBold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B9B3"/>
              </a:buClr>
              <a:buSzPts val="2400"/>
              <a:buNone/>
              <a:defRPr sz="2400">
                <a:solidFill>
                  <a:srgbClr val="88B9B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B9B3"/>
              </a:buClr>
              <a:buSzPts val="2000"/>
              <a:buNone/>
              <a:defRPr sz="2000">
                <a:solidFill>
                  <a:srgbClr val="88B9B3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B9B3"/>
              </a:buClr>
              <a:buSzPts val="1800"/>
              <a:buNone/>
              <a:defRPr sz="1800">
                <a:solidFill>
                  <a:srgbClr val="88B9B3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B9B3"/>
              </a:buClr>
              <a:buSzPts val="1600"/>
              <a:buNone/>
              <a:defRPr sz="1600">
                <a:solidFill>
                  <a:srgbClr val="88B9B3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B9B3"/>
              </a:buClr>
              <a:buSzPts val="1600"/>
              <a:buNone/>
              <a:defRPr sz="1600">
                <a:solidFill>
                  <a:srgbClr val="88B9B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B9B3"/>
              </a:buClr>
              <a:buSzPts val="1600"/>
              <a:buNone/>
              <a:defRPr sz="1600">
                <a:solidFill>
                  <a:srgbClr val="88B9B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B9B3"/>
              </a:buClr>
              <a:buSzPts val="1600"/>
              <a:buNone/>
              <a:defRPr sz="1600">
                <a:solidFill>
                  <a:srgbClr val="88B9B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B9B3"/>
              </a:buClr>
              <a:buSzPts val="1600"/>
              <a:buNone/>
              <a:defRPr sz="1600">
                <a:solidFill>
                  <a:srgbClr val="88B9B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B9B3"/>
              </a:buClr>
              <a:buSzPts val="1600"/>
              <a:buNone/>
              <a:defRPr sz="1600">
                <a:solidFill>
                  <a:srgbClr val="88B9B3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9754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621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577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8107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4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9374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049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B9B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05627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1.xml"/><Relationship Id="rId1" Type="http://schemas.openxmlformats.org/officeDocument/2006/relationships/video" Target="https://www.youtube.com/embed/SJ5D4-OYpxo?feature=oembed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0" y="4117415"/>
            <a:ext cx="12192000" cy="7530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subTitle" idx="4294967295"/>
          </p:nvPr>
        </p:nvSpPr>
        <p:spPr>
          <a:xfrm>
            <a:off x="1387475" y="4165880"/>
            <a:ext cx="9417050" cy="548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D5B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 Palabra de Dios 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restaurando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vidas</a:t>
            </a:r>
            <a:endParaRPr lang="en-US" sz="2400" b="0" i="0" u="none" strike="noStrike" cap="none" dirty="0">
              <a:solidFill>
                <a:schemeClr val="tx1"/>
              </a:solidFill>
              <a:latin typeface="Montserrat Medium"/>
              <a:ea typeface="Montserrat Medium"/>
              <a:cs typeface="Montserrat Medium"/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ctrTitle" idx="4294967295"/>
          </p:nvPr>
        </p:nvSpPr>
        <p:spPr>
          <a:xfrm>
            <a:off x="0" y="1701613"/>
            <a:ext cx="12192000" cy="172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Montserrat SemiBold"/>
              <a:buNone/>
            </a:pPr>
            <a:r>
              <a:rPr lang="en-US" sz="6600" b="1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INSTITUTO DE SANACIÓN DEL TRAUMA</a:t>
            </a:r>
            <a:endParaRPr sz="6600" b="1" i="0" u="none" strike="noStrike" cap="none" dirty="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93" name="Google Shape;93;p1" descr="Graphical user interface, 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1483" y="5402732"/>
            <a:ext cx="2692924" cy="939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5567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/>
          <p:nvPr/>
        </p:nvSpPr>
        <p:spPr>
          <a:xfrm>
            <a:off x="1856266" y="1632350"/>
            <a:ext cx="8479467" cy="2917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 SemiBold"/>
              <a:buNone/>
              <a:tabLst/>
              <a:defRPr/>
            </a:pPr>
            <a:r>
              <a:rPr kumimoji="0" lang="es-AR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Gracias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FFFFFF"/>
              </a:buClr>
              <a:buSzPts val="2400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Por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ayudar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 a que la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gente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herida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encuentre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 Esperanza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en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 la Palabra de Dios.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84" name="Google Shape;184;p25" descr="Graphical user interface, 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1483" y="5402732"/>
            <a:ext cx="2692924" cy="939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0406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descr="What is Trauma?">
            <a:hlinkClick r:id="" action="ppaction://media"/>
            <a:extLst>
              <a:ext uri="{FF2B5EF4-FFF2-40B4-BE49-F238E27FC236}">
                <a16:creationId xmlns:a16="http://schemas.microsoft.com/office/drawing/2014/main" id="{E459C1A2-BA48-9046-8412-EA481DECF59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221827"/>
            <a:ext cx="12192000" cy="6888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235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>
            <a:spLocks noGrp="1"/>
          </p:cNvSpPr>
          <p:nvPr>
            <p:ph type="title"/>
          </p:nvPr>
        </p:nvSpPr>
        <p:spPr>
          <a:xfrm>
            <a:off x="347647" y="365125"/>
            <a:ext cx="80627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 SemiBold"/>
              <a:buNone/>
            </a:pPr>
            <a:r>
              <a:rPr lang="es-ES" sz="3600" dirty="0">
                <a:solidFill>
                  <a:schemeClr val="tx1"/>
                </a:solidFill>
              </a:rPr>
              <a:t>¿Por qué es importante el trauma?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6" name="Google Shape;106;p3"/>
          <p:cNvSpPr txBox="1">
            <a:spLocks noGrp="1"/>
          </p:cNvSpPr>
          <p:nvPr>
            <p:ph type="body" idx="1"/>
          </p:nvPr>
        </p:nvSpPr>
        <p:spPr>
          <a:xfrm>
            <a:off x="467362" y="1690688"/>
            <a:ext cx="6350687" cy="4871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5B"/>
              </a:buClr>
              <a:buSzPts val="2800"/>
              <a:buNone/>
            </a:pPr>
            <a:r>
              <a:rPr lang="en-US" b="1" dirty="0">
                <a:solidFill>
                  <a:schemeClr val="bg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 trauma es </a:t>
            </a:r>
            <a:r>
              <a:rPr lang="en-US" b="1" dirty="0" err="1">
                <a:solidFill>
                  <a:schemeClr val="bg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una</a:t>
            </a:r>
            <a:r>
              <a:rPr lang="en-US" b="1" dirty="0">
                <a:solidFill>
                  <a:schemeClr val="bg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crisis global.</a:t>
            </a:r>
            <a:endParaRPr lang="en-US" dirty="0">
              <a:solidFill>
                <a:schemeClr val="bg2"/>
              </a:solidFill>
            </a:endParaRPr>
          </a:p>
          <a:p>
            <a:pPr marL="762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lang="en-US" sz="2000" b="1" dirty="0">
              <a:solidFill>
                <a:schemeClr val="bg2"/>
              </a:solidFill>
              <a:latin typeface="Montserrat SemiBold"/>
              <a:ea typeface="Montserrat SemiBold"/>
              <a:cs typeface="Montserrat SemiBold"/>
            </a:endParaRPr>
          </a:p>
          <a:p>
            <a:pPr marL="762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D5B"/>
              </a:buClr>
              <a:buSzPts val="2000"/>
              <a:buNone/>
            </a:pPr>
            <a:r>
              <a:rPr lang="es-ES" sz="2000" b="1" dirty="0">
                <a:solidFill>
                  <a:schemeClr val="bg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 trauma no resuelto impide que las personas se involucren con la Biblia y encuentren el profundo y duradero amor de Dios.</a:t>
            </a:r>
            <a:endParaRPr lang="en-US" dirty="0">
              <a:solidFill>
                <a:schemeClr val="bg2"/>
              </a:solidFill>
            </a:endParaRPr>
          </a:p>
          <a:p>
            <a:pPr marL="762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D5B"/>
              </a:buClr>
              <a:buSzPts val="2000"/>
              <a:buNone/>
            </a:pPr>
            <a:endParaRPr lang="en-US" sz="2000" b="1" dirty="0">
              <a:solidFill>
                <a:schemeClr val="bg2"/>
              </a:solidFill>
              <a:latin typeface="Montserrat SemiBold"/>
              <a:ea typeface="Montserrat SemiBold"/>
              <a:cs typeface="Montserrat SemiBold"/>
            </a:endParaRPr>
          </a:p>
          <a:p>
            <a:pPr marL="762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D5B"/>
              </a:buClr>
              <a:buSzPts val="2000"/>
              <a:buNone/>
            </a:pPr>
            <a:r>
              <a:rPr lang="es-ES" sz="2000" b="1" dirty="0">
                <a:solidFill>
                  <a:schemeClr val="bg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Como resultado, no pueden experimentar la sanación ni la transformación de sus vidas.</a:t>
            </a:r>
          </a:p>
          <a:p>
            <a:pPr marL="762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lang="en-US" sz="2000" b="1" dirty="0">
              <a:latin typeface="Montserrat SemiBold"/>
              <a:ea typeface="Montserrat SemiBold"/>
              <a:cs typeface="Montserrat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es-ES" sz="2000" b="1" dirty="0">
                <a:latin typeface="Montserrat SemiBold"/>
                <a:ea typeface="Montserrat SemiBold"/>
                <a:cs typeface="Montserrat SemiBold"/>
                <a:sym typeface="Montserrat SemiBold"/>
              </a:rPr>
              <a:t>Más de mil millones de personas en todo el mundo enfrentan esta realidad todos los días.</a:t>
            </a:r>
            <a:endParaRPr sz="2000" b="1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4217" y="845344"/>
            <a:ext cx="4310421" cy="5167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4809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"/>
          <p:cNvSpPr txBox="1">
            <a:spLocks noGrp="1"/>
          </p:cNvSpPr>
          <p:nvPr>
            <p:ph type="title"/>
          </p:nvPr>
        </p:nvSpPr>
        <p:spPr>
          <a:xfrm>
            <a:off x="397436" y="86321"/>
            <a:ext cx="11564990" cy="13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Clr>
                <a:srgbClr val="85B3DE"/>
              </a:buClr>
              <a:buSzPts val="3500"/>
            </a:pPr>
            <a:r>
              <a:rPr lang="es-ES" sz="3200" dirty="0">
                <a:solidFill>
                  <a:schemeClr val="tx1"/>
                </a:solidFill>
              </a:rPr>
              <a:t>Grupos de Sanación basados en una aplicación de audio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4" name="Google Shape;114;p7"/>
          <p:cNvSpPr txBox="1"/>
          <p:nvPr/>
        </p:nvSpPr>
        <p:spPr>
          <a:xfrm>
            <a:off x="655256" y="2263145"/>
            <a:ext cx="4775454" cy="407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75976"/>
              </a:buClr>
              <a:buSzPts val="18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998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Igual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98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: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98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7020" marR="0" lvl="5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8"/>
              </a:buClr>
              <a:buSzPts val="1600"/>
              <a:buFont typeface="Arial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7171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Modelo de grupo pequeño basado en el contenido de «Sanando las Heridas del Trauma» y el método del Instituto de Sanación de Trauma.</a:t>
            </a:r>
          </a:p>
          <a:p>
            <a:pPr marL="115570" marR="0" lvl="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8"/>
              </a:buClr>
              <a:buSzPts val="1600"/>
              <a:tabLst/>
              <a:defRPr/>
            </a:pPr>
            <a:r>
              <a:rPr lang="en-US" sz="1600" b="1" dirty="0" err="1">
                <a:solidFill>
                  <a:srgbClr val="00998F"/>
                </a:solidFill>
                <a:latin typeface="Montserrat"/>
                <a:sym typeface="Montserrat"/>
              </a:rPr>
              <a:t>Mejorado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98F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Montserrat"/>
              </a:rPr>
              <a:t>: </a:t>
            </a:r>
          </a:p>
          <a:p>
            <a:pPr marL="287020" marR="0" lvl="5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8"/>
              </a:buClr>
              <a:buSzPts val="1600"/>
              <a:buFont typeface="Arial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7171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Capacitación más breve para líderes de grupos basada en videos.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7171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7020" marR="0" lvl="5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171718"/>
              </a:buClr>
              <a:buSzPts val="1600"/>
              <a:buFont typeface="Arial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7171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Más fácil para que el facilitador lidere el grupo.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71718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287020" marR="0" lvl="5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171718"/>
              </a:buClr>
              <a:buSzPts val="1600"/>
              <a:buFont typeface="Arial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7171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Lecciones más breves y centradas en la Biblia.</a:t>
            </a:r>
          </a:p>
          <a:p>
            <a:pPr marL="115570" marR="0" lvl="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171718"/>
              </a:buClr>
              <a:buSzPts val="1600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98F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Montserrat"/>
              </a:rPr>
              <a:t>Nuevo: 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998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287020" marR="0" lvl="5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8"/>
              </a:buClr>
              <a:buSzPts val="1600"/>
              <a:buFont typeface="Arial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7171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Contenido entregado a través de una aplicación de teléfono en lugar de libros.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7171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7020" marR="0" lvl="5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8"/>
              </a:buClr>
              <a:buSzPts val="1600"/>
              <a:buFont typeface="Arial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7171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Plataforma de comunidad en línea interactiva con recursos adicionales basados en el trauma y la Biblia.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7171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5" name="Google Shape;115;p7"/>
          <p:cNvGrpSpPr/>
          <p:nvPr/>
        </p:nvGrpSpPr>
        <p:grpSpPr>
          <a:xfrm>
            <a:off x="5927135" y="2835188"/>
            <a:ext cx="5609610" cy="3033243"/>
            <a:chOff x="5659560" y="2132088"/>
            <a:chExt cx="5609610" cy="3033243"/>
          </a:xfrm>
        </p:grpSpPr>
        <p:sp>
          <p:nvSpPr>
            <p:cNvPr id="116" name="Google Shape;116;p7"/>
            <p:cNvSpPr txBox="1"/>
            <p:nvPr/>
          </p:nvSpPr>
          <p:spPr>
            <a:xfrm>
              <a:off x="6693100" y="4315982"/>
              <a:ext cx="1503122" cy="425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71718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7171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Aplicación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17171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7" name="Google Shape;117;p7"/>
            <p:cNvSpPr txBox="1"/>
            <p:nvPr/>
          </p:nvSpPr>
          <p:spPr>
            <a:xfrm>
              <a:off x="6737275" y="3461978"/>
              <a:ext cx="1503122" cy="5399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71718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7171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1 </a:t>
              </a: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7171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Líder de Grupo de Sanación Auditiva (entrenado en la aplicación de audio)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7"/>
            <p:cNvSpPr txBox="1"/>
            <p:nvPr/>
          </p:nvSpPr>
          <p:spPr>
            <a:xfrm>
              <a:off x="6748318" y="2429727"/>
              <a:ext cx="1361354" cy="5399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71718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7171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10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7171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Participantes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17171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9" name="Google Shape;119;p7"/>
            <p:cNvSpPr txBox="1"/>
            <p:nvPr/>
          </p:nvSpPr>
          <p:spPr>
            <a:xfrm>
              <a:off x="10145310" y="3048590"/>
              <a:ext cx="1123860" cy="14683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71718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7171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6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7171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sesiones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7171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 de 1.5 horas * de audio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0" name="Google Shape;120;p7"/>
            <p:cNvCxnSpPr/>
            <p:nvPr/>
          </p:nvCxnSpPr>
          <p:spPr>
            <a:xfrm>
              <a:off x="8109672" y="2855815"/>
              <a:ext cx="877186" cy="444712"/>
            </a:xfrm>
            <a:prstGeom prst="straightConnector1">
              <a:avLst/>
            </a:prstGeom>
            <a:noFill/>
            <a:ln w="38100" cap="flat" cmpd="sng">
              <a:solidFill>
                <a:schemeClr val="tx1">
                  <a:lumMod val="75000"/>
                </a:schemeClr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21" name="Google Shape;121;p7"/>
            <p:cNvCxnSpPr/>
            <p:nvPr/>
          </p:nvCxnSpPr>
          <p:spPr>
            <a:xfrm rot="10800000" flipH="1">
              <a:off x="8233139" y="3508850"/>
              <a:ext cx="753485" cy="7692"/>
            </a:xfrm>
            <a:prstGeom prst="straightConnector1">
              <a:avLst/>
            </a:prstGeom>
            <a:noFill/>
            <a:ln w="38100" cap="flat" cmpd="sng">
              <a:solidFill>
                <a:schemeClr val="tx1">
                  <a:lumMod val="75000"/>
                </a:schemeClr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22" name="Google Shape;122;p7"/>
            <p:cNvCxnSpPr/>
            <p:nvPr/>
          </p:nvCxnSpPr>
          <p:spPr>
            <a:xfrm rot="10800000" flipH="1">
              <a:off x="7895726" y="3734395"/>
              <a:ext cx="1091132" cy="606971"/>
            </a:xfrm>
            <a:prstGeom prst="straightConnector1">
              <a:avLst/>
            </a:prstGeom>
            <a:noFill/>
            <a:ln w="38100" cap="flat" cmpd="sng">
              <a:solidFill>
                <a:schemeClr val="tx1">
                  <a:lumMod val="75000"/>
                </a:schemeClr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grpSp>
          <p:nvGrpSpPr>
            <p:cNvPr id="123" name="Google Shape;123;p7"/>
            <p:cNvGrpSpPr/>
            <p:nvPr/>
          </p:nvGrpSpPr>
          <p:grpSpPr>
            <a:xfrm>
              <a:off x="5659560" y="2132088"/>
              <a:ext cx="5609609" cy="3033243"/>
              <a:chOff x="6285406" y="1407007"/>
              <a:chExt cx="5239553" cy="2440216"/>
            </a:xfrm>
          </p:grpSpPr>
          <p:sp>
            <p:nvSpPr>
              <p:cNvPr id="124" name="Google Shape;124;p7"/>
              <p:cNvSpPr/>
              <p:nvPr/>
            </p:nvSpPr>
            <p:spPr>
              <a:xfrm>
                <a:off x="6285406" y="1407007"/>
                <a:ext cx="5239553" cy="2308429"/>
              </a:xfrm>
              <a:prstGeom prst="rect">
                <a:avLst/>
              </a:prstGeom>
              <a:noFill/>
              <a:ln w="12700" cap="flat" cmpd="sng">
                <a:solidFill>
                  <a:schemeClr val="tx1">
                    <a:lumMod val="7500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7"/>
              <p:cNvSpPr/>
              <p:nvPr/>
            </p:nvSpPr>
            <p:spPr>
              <a:xfrm>
                <a:off x="7839790" y="3569690"/>
                <a:ext cx="2120802" cy="254246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7"/>
              <p:cNvSpPr txBox="1"/>
              <p:nvPr/>
            </p:nvSpPr>
            <p:spPr>
              <a:xfrm>
                <a:off x="6339937" y="3591465"/>
                <a:ext cx="5121543" cy="2557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75976"/>
                  </a:buClr>
                  <a:buSzPts val="1600"/>
                  <a:buFont typeface="Arial"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 w="0"/>
                    <a:solidFill>
                      <a:srgbClr val="00998F">
                        <a:lumMod val="75000"/>
                      </a:srgbClr>
                    </a:solidFill>
                    <a:effectLst/>
                    <a:uLnTx/>
                    <a:uFillTx/>
                    <a:latin typeface="Montserrat"/>
                    <a:ea typeface="Montserrat"/>
                    <a:cs typeface="Montserrat"/>
                    <a:sym typeface="Montserrat"/>
                  </a:rPr>
                  <a:t>Plataforma </a:t>
                </a:r>
                <a:r>
                  <a:rPr kumimoji="0" lang="en-US" sz="1600" b="1" i="0" u="none" strike="noStrike" kern="1200" cap="none" spc="0" normalizeH="0" baseline="0" noProof="0" dirty="0" err="1">
                    <a:ln w="0"/>
                    <a:solidFill>
                      <a:srgbClr val="00998F">
                        <a:lumMod val="75000"/>
                      </a:srgbClr>
                    </a:solidFill>
                    <a:effectLst/>
                    <a:uLnTx/>
                    <a:uFillTx/>
                    <a:latin typeface="Montserrat"/>
                    <a:ea typeface="Montserrat"/>
                    <a:cs typeface="Montserrat"/>
                    <a:sym typeface="Montserrat"/>
                  </a:rPr>
                  <a:t>comunitaria</a:t>
                </a:r>
                <a:endParaRPr kumimoji="0" sz="1600" b="1" i="0" u="none" strike="noStrike" kern="1200" cap="none" spc="0" normalizeH="0" baseline="0" noProof="0" dirty="0">
                  <a:ln w="0"/>
                  <a:solidFill>
                    <a:srgbClr val="00998F">
                      <a:lumMod val="75000"/>
                    </a:srgbClr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sp>
        <p:nvSpPr>
          <p:cNvPr id="131" name="Google Shape;131;p7"/>
          <p:cNvSpPr txBox="1"/>
          <p:nvPr/>
        </p:nvSpPr>
        <p:spPr>
          <a:xfrm>
            <a:off x="0" y="1509625"/>
            <a:ext cx="12191999" cy="68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8"/>
              </a:buClr>
              <a:buSzPts val="2400"/>
              <a:buFont typeface="Arial"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17171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Objetivo: </a:t>
            </a:r>
            <a:r>
              <a:rPr kumimoji="0" lang="es-ES" sz="1800" i="0" u="none" strike="noStrike" kern="1200" cap="none" spc="0" normalizeH="0" baseline="0" noProof="0" dirty="0">
                <a:ln>
                  <a:noFill/>
                </a:ln>
                <a:solidFill>
                  <a:srgbClr val="17171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Mejorar la calidad y accesibilidad de los grupos de sanación; expandirse a nuevos lugares e idiomas a nivel global.</a:t>
            </a:r>
            <a:endParaRPr kumimoji="0" sz="1800" i="0" u="none" strike="noStrike" kern="1200" cap="none" spc="0" normalizeH="0" baseline="0" noProof="0" dirty="0">
              <a:ln>
                <a:noFill/>
              </a:ln>
              <a:solidFill>
                <a:srgbClr val="171718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7"/>
          <p:cNvSpPr txBox="1"/>
          <p:nvPr/>
        </p:nvSpPr>
        <p:spPr>
          <a:xfrm>
            <a:off x="7843959" y="6342990"/>
            <a:ext cx="3783133" cy="31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975976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*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975976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Tiempo</a:t>
            </a:r>
            <a:r>
              <a:rPr lang="en-US" sz="800" dirty="0">
                <a:solidFill>
                  <a:srgbClr val="975976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975976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975976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cada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975976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975976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sessión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975976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es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975976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ligeramente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975976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975976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diferente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975976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time; each session is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998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6484CB1-9572-4816-D378-F7286C491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900" y="3020943"/>
            <a:ext cx="906808" cy="782983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E04067B-2E0F-8C3C-387A-165301688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8071" y="3841612"/>
            <a:ext cx="857250" cy="742950"/>
          </a:xfrm>
          <a:prstGeom prst="rect">
            <a:avLst/>
          </a:prstGeom>
        </p:spPr>
      </p:pic>
      <p:pic>
        <p:nvPicPr>
          <p:cNvPr id="4" name="Picture 4" descr="A picture containing text, wrench, tool&#10;&#10;Description automatically generated">
            <a:extLst>
              <a:ext uri="{FF2B5EF4-FFF2-40B4-BE49-F238E27FC236}">
                <a16:creationId xmlns:a16="http://schemas.microsoft.com/office/drawing/2014/main" id="{98892A43-EF9B-3752-9BDC-395FD048D1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9931" y="4714323"/>
            <a:ext cx="704574" cy="897007"/>
          </a:xfrm>
          <a:prstGeom prst="rect">
            <a:avLst/>
          </a:prstGeom>
        </p:spPr>
      </p:pic>
      <p:pic>
        <p:nvPicPr>
          <p:cNvPr id="5" name="Picture 5" descr="A picture containing clock, gauge&#10;&#10;Description automatically generated">
            <a:extLst>
              <a:ext uri="{FF2B5EF4-FFF2-40B4-BE49-F238E27FC236}">
                <a16:creationId xmlns:a16="http://schemas.microsoft.com/office/drawing/2014/main" id="{CA8182F8-BE74-442E-7E64-D83C1C6FCB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4948" y="3795921"/>
            <a:ext cx="1040019" cy="92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15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"/>
          <p:cNvSpPr txBox="1">
            <a:spLocks noGrp="1"/>
          </p:cNvSpPr>
          <p:nvPr>
            <p:ph type="body" idx="1"/>
          </p:nvPr>
        </p:nvSpPr>
        <p:spPr>
          <a:xfrm>
            <a:off x="655256" y="1936214"/>
            <a:ext cx="467711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en-US" sz="2000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0"/>
                  </a:ext>
                </a:extLst>
              </a:rPr>
              <a:t>1: </a:t>
            </a:r>
            <a:r>
              <a:rPr lang="en-US" sz="2000" dirty="0" err="1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0"/>
                  </a:ext>
                </a:extLst>
              </a:rPr>
              <a:t>Sesión</a:t>
            </a:r>
            <a:r>
              <a:rPr lang="en-US" sz="2000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0"/>
                  </a:ext>
                </a:extLst>
              </a:rPr>
              <a:t> de </a:t>
            </a:r>
            <a:r>
              <a:rPr lang="en-US" sz="2000" dirty="0" err="1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0"/>
                  </a:ext>
                </a:extLst>
              </a:rPr>
              <a:t>bienvenida</a:t>
            </a:r>
            <a:r>
              <a:rPr lang="en-US" sz="2000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0"/>
                  </a:ext>
                </a:extLst>
              </a:rPr>
              <a:t> (20 min)</a:t>
            </a:r>
            <a:endParaRPr lang="en-US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en-US" sz="2000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1"/>
                  </a:ext>
                </a:extLst>
              </a:rPr>
              <a:t>2: </a:t>
            </a:r>
            <a:r>
              <a:rPr lang="en-US" sz="2000" dirty="0" err="1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1"/>
                  </a:ext>
                </a:extLst>
              </a:rPr>
              <a:t>Heridas</a:t>
            </a:r>
            <a:r>
              <a:rPr lang="en-US" sz="2000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1"/>
                  </a:ext>
                </a:extLst>
              </a:rPr>
              <a:t> del </a:t>
            </a:r>
            <a:r>
              <a:rPr lang="en-US" sz="2000" dirty="0" err="1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1"/>
                  </a:ext>
                </a:extLst>
              </a:rPr>
              <a:t>corazón</a:t>
            </a:r>
            <a:endParaRPr lang="en-US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en-US" sz="2000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2"/>
                  </a:ext>
                </a:extLst>
              </a:rPr>
              <a:t>3: </a:t>
            </a:r>
            <a:r>
              <a:rPr lang="en-US" sz="2000" dirty="0" err="1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2"/>
                  </a:ext>
                </a:extLst>
              </a:rPr>
              <a:t>Escuchar</a:t>
            </a:r>
            <a:endParaRPr lang="en-US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en-US" sz="2000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3"/>
                  </a:ext>
                </a:extLst>
              </a:rPr>
              <a:t>4: Dolor</a:t>
            </a:r>
            <a:endParaRPr lang="en-US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en-US" sz="2000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4"/>
                  </a:ext>
                </a:extLst>
              </a:rPr>
              <a:t>5: </a:t>
            </a:r>
            <a:r>
              <a:rPr lang="en-US" sz="2000" dirty="0" err="1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4"/>
                  </a:ext>
                </a:extLst>
              </a:rPr>
              <a:t>Sufrimiento</a:t>
            </a:r>
            <a:endParaRPr lang="en-US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en-US" sz="2000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5"/>
                  </a:ext>
                </a:extLst>
              </a:rPr>
              <a:t>6: </a:t>
            </a:r>
            <a:r>
              <a:rPr lang="en-US" sz="2000" dirty="0" err="1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5"/>
                  </a:ext>
                </a:extLst>
              </a:rPr>
              <a:t>Llevar</a:t>
            </a:r>
            <a:r>
              <a:rPr lang="en-US" sz="2000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5"/>
                  </a:ext>
                </a:extLst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5"/>
                  </a:ext>
                </a:extLst>
              </a:rPr>
              <a:t>tu</a:t>
            </a:r>
            <a:r>
              <a:rPr lang="en-US" sz="2000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5"/>
                  </a:ext>
                </a:extLst>
              </a:rPr>
              <a:t> dolor a la </a:t>
            </a:r>
            <a:r>
              <a:rPr lang="en-US" sz="2000" dirty="0" err="1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5"/>
                  </a:ext>
                </a:extLst>
              </a:rPr>
              <a:t>cruz</a:t>
            </a:r>
            <a:endParaRPr lang="en-US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en-US" sz="2000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6"/>
                  </a:ext>
                </a:extLst>
              </a:rPr>
              <a:t>7: </a:t>
            </a:r>
            <a:r>
              <a:rPr lang="en-US" sz="2000" dirty="0" err="1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6"/>
                  </a:ext>
                </a:extLst>
              </a:rPr>
              <a:t>Perdón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40" name="Google Shape;140;p8"/>
          <p:cNvSpPr txBox="1"/>
          <p:nvPr/>
        </p:nvSpPr>
        <p:spPr>
          <a:xfrm>
            <a:off x="655255" y="325211"/>
            <a:ext cx="79649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B3DE"/>
              </a:buClr>
              <a:buSzPts val="3500"/>
              <a:buFont typeface="Montserrat SemiBold"/>
              <a:buNone/>
              <a:tabLst/>
              <a:defRPr/>
            </a:pPr>
            <a:r>
              <a:rPr kumimoji="0" lang="es-ES" sz="3500" b="1" i="0" u="none" strike="noStrike" kern="1200" cap="none" spc="0" normalizeH="0" baseline="0" noProof="0" dirty="0">
                <a:ln>
                  <a:noFill/>
                </a:ln>
                <a:solidFill>
                  <a:srgbClr val="00998F"/>
                </a:solidFill>
                <a:effectLst/>
                <a:uLnTx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Lecciones del Grupo de sanación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998F"/>
              </a:solidFill>
              <a:effectLst/>
              <a:uLnTx/>
              <a:uFillTx/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B5B3F42-4FE0-194E-0A5E-049EEF8168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76" b="-276"/>
          <a:stretch/>
        </p:blipFill>
        <p:spPr>
          <a:xfrm>
            <a:off x="7684052" y="1372352"/>
            <a:ext cx="3880793" cy="402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38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2"/>
          <p:cNvSpPr txBox="1">
            <a:spLocks noGrp="1"/>
          </p:cNvSpPr>
          <p:nvPr>
            <p:ph type="body" idx="1"/>
          </p:nvPr>
        </p:nvSpPr>
        <p:spPr>
          <a:xfrm>
            <a:off x="229122" y="1936214"/>
            <a:ext cx="434287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SzPts val="1600"/>
              <a:buNone/>
            </a:pPr>
            <a:r>
              <a:rPr lang="en-US" sz="2000" dirty="0" err="1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Bienvenida</a:t>
            </a:r>
            <a:r>
              <a:rPr lang="en-US" sz="2000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/</a:t>
            </a:r>
            <a:r>
              <a:rPr lang="en-US" sz="2000" dirty="0" err="1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Descripción</a:t>
            </a:r>
            <a:r>
              <a:rPr lang="en-US" sz="2000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 general</a:t>
            </a:r>
            <a:endParaRPr lang="en-US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en-US" sz="2000" dirty="0" err="1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Escuchar</a:t>
            </a:r>
            <a:r>
              <a:rPr lang="en-US" sz="2000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 la </a:t>
            </a:r>
            <a:r>
              <a:rPr lang="en-US" sz="2000" dirty="0" err="1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historia</a:t>
            </a:r>
            <a:r>
              <a:rPr lang="en-US" sz="2000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bíblica</a:t>
            </a:r>
            <a:endParaRPr lang="en-US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es-ES" sz="2000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Discusión de grupo en vivo</a:t>
            </a:r>
            <a:r>
              <a:rPr lang="en-US" sz="2000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Discusión</a:t>
            </a:r>
            <a:r>
              <a:rPr lang="en-US" sz="2000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grabada</a:t>
            </a:r>
            <a:endParaRPr lang="en-US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en-US" sz="2000" dirty="0" err="1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Comienzo</a:t>
            </a:r>
            <a:r>
              <a:rPr lang="en-US" sz="2000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 de la </a:t>
            </a:r>
            <a:r>
              <a:rPr lang="en-US" sz="2000" dirty="0" err="1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actividad</a:t>
            </a:r>
            <a:endParaRPr lang="en-US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en-US" sz="2000" dirty="0" err="1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Ejercicio</a:t>
            </a:r>
            <a:r>
              <a:rPr lang="en-US" sz="2000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000" dirty="0" err="1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memorización</a:t>
            </a:r>
            <a:r>
              <a:rPr lang="en-US" sz="2000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000" dirty="0" err="1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versículos</a:t>
            </a:r>
            <a:endParaRPr lang="en-US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en-US" sz="2000" dirty="0" err="1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Cierre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47" name="Google Shape;147;p62"/>
          <p:cNvSpPr txBox="1"/>
          <p:nvPr/>
        </p:nvSpPr>
        <p:spPr>
          <a:xfrm>
            <a:off x="229122" y="325211"/>
            <a:ext cx="586687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B3DE"/>
              </a:buClr>
              <a:buSzPts val="3500"/>
              <a:buFont typeface="Montserrat SemiBold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998F"/>
                </a:solidFill>
                <a:effectLst/>
                <a:uLnTx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Estructura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998F"/>
                </a:solidFill>
                <a:effectLst/>
                <a:uLnTx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 de la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998F"/>
                </a:solidFill>
                <a:effectLst/>
                <a:uLnTx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lección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998F"/>
              </a:solidFill>
              <a:effectLst/>
              <a:uLnTx/>
              <a:uFillTx/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48" name="Google Shape;148;p62"/>
          <p:cNvPicPr preferRelativeResize="0"/>
          <p:nvPr/>
        </p:nvPicPr>
        <p:blipFill rotWithShape="1">
          <a:blip r:embed="rId3">
            <a:alphaModFix/>
          </a:blip>
          <a:srcRect l="11471" t="-1" r="42076" b="-1"/>
          <a:stretch/>
        </p:blipFill>
        <p:spPr>
          <a:xfrm>
            <a:off x="6096000" y="1282"/>
            <a:ext cx="6096000" cy="68567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866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 txBox="1">
            <a:spLocks noGrp="1"/>
          </p:cNvSpPr>
          <p:nvPr>
            <p:ph type="title"/>
          </p:nvPr>
        </p:nvSpPr>
        <p:spPr>
          <a:xfrm>
            <a:off x="230819" y="458868"/>
            <a:ext cx="9392575" cy="955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A39D"/>
              </a:buClr>
              <a:buSzPts val="3200"/>
              <a:buFont typeface="Montserrat SemiBold"/>
              <a:buNone/>
            </a:pPr>
            <a:r>
              <a:rPr lang="es-ES" sz="3500" dirty="0">
                <a:solidFill>
                  <a:srgbClr val="61A39D"/>
                </a:solidFill>
              </a:rPr>
              <a:t>Aplicación de audio de grupo de sanación</a:t>
            </a:r>
            <a:endParaRPr sz="3500" dirty="0"/>
          </a:p>
        </p:txBody>
      </p:sp>
      <p:sp>
        <p:nvSpPr>
          <p:cNvPr id="155" name="Google Shape;155;p10"/>
          <p:cNvSpPr txBox="1"/>
          <p:nvPr/>
        </p:nvSpPr>
        <p:spPr>
          <a:xfrm>
            <a:off x="353112" y="5924810"/>
            <a:ext cx="2241058" cy="47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8"/>
              </a:buClr>
              <a:buSzPts val="2200"/>
              <a:buFont typeface="Arial"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17171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Descarga el programa de grupo de sanación de audio por idioma.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98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7" name="Google Shape;157;p10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4650" b="147"/>
          <a:stretch/>
        </p:blipFill>
        <p:spPr>
          <a:xfrm>
            <a:off x="2858111" y="1567619"/>
            <a:ext cx="2111645" cy="4185882"/>
          </a:xfrm>
          <a:prstGeom prst="rect">
            <a:avLst/>
          </a:prstGeom>
          <a:noFill/>
          <a:ln w="9525" cap="flat" cmpd="sng">
            <a:solidFill>
              <a:srgbClr val="85859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0" name="Google Shape;160;p10" descr="Qr cod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3987" t="3708" r="1993" b="1623"/>
          <a:stretch/>
        </p:blipFill>
        <p:spPr>
          <a:xfrm>
            <a:off x="9907557" y="1548496"/>
            <a:ext cx="1939887" cy="4185883"/>
          </a:xfrm>
          <a:prstGeom prst="rect">
            <a:avLst/>
          </a:prstGeom>
          <a:noFill/>
          <a:ln w="9525" cap="flat" cmpd="sng">
            <a:solidFill>
              <a:srgbClr val="85859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1" name="Google Shape;161;p10"/>
          <p:cNvSpPr txBox="1"/>
          <p:nvPr/>
        </p:nvSpPr>
        <p:spPr>
          <a:xfrm>
            <a:off x="2858111" y="5924811"/>
            <a:ext cx="2111645" cy="391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8"/>
              </a:buClr>
              <a:buSzPts val="2200"/>
              <a:buFont typeface="Arial"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17171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Crea el grupo de sanación por audio que liderarás.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998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2" name="Google Shape;162;p10"/>
          <p:cNvSpPr txBox="1"/>
          <p:nvPr/>
        </p:nvSpPr>
        <p:spPr>
          <a:xfrm>
            <a:off x="5120378" y="5924811"/>
            <a:ext cx="2241058" cy="391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8"/>
              </a:buClr>
              <a:buSzPts val="2200"/>
              <a:buFont typeface="Arial"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17171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Escucha las lecciones del grupo de sanación por audio.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998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3" name="Google Shape;163;p10"/>
          <p:cNvSpPr txBox="1"/>
          <p:nvPr/>
        </p:nvSpPr>
        <p:spPr>
          <a:xfrm>
            <a:off x="7625378" y="5924811"/>
            <a:ext cx="1688309" cy="391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8"/>
              </a:buClr>
              <a:buSzPts val="2200"/>
              <a:buFont typeface="Arial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7171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Informa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17171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sobre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7171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17171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tu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7171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17171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grupo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7171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000" dirty="0">
                <a:solidFill>
                  <a:srgbClr val="171718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17171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anación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7171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17171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por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7171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audio.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998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4" name="Google Shape;164;p10"/>
          <p:cNvSpPr txBox="1"/>
          <p:nvPr/>
        </p:nvSpPr>
        <p:spPr>
          <a:xfrm>
            <a:off x="9907558" y="5863835"/>
            <a:ext cx="1939886" cy="867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8"/>
              </a:buClr>
              <a:buSzPts val="2200"/>
              <a:buFont typeface="Arial"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17171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Invita a los participantes del grupo a acceder a más recursos y convertirse en líder de grupo de sanación por audio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998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 descr="A screenshot of a cell phone&#10;&#10;Description automatically generated with medium confidence">
            <a:extLst>
              <a:ext uri="{FF2B5EF4-FFF2-40B4-BE49-F238E27FC236}">
                <a16:creationId xmlns:a16="http://schemas.microsoft.com/office/drawing/2014/main" id="{3DBD036B-EB60-8F6A-56E7-EC97DDAE26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4197" y="1548496"/>
            <a:ext cx="2237239" cy="4205002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5" name="Picture 4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DB973375-7268-575D-4A7A-DBB7D7559F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931" y="1548497"/>
            <a:ext cx="2237238" cy="4315338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7" name="Picture 6" descr="A screenshot of a cell phone&#10;&#10;Description automatically generated with medium confidence">
            <a:extLst>
              <a:ext uri="{FF2B5EF4-FFF2-40B4-BE49-F238E27FC236}">
                <a16:creationId xmlns:a16="http://schemas.microsoft.com/office/drawing/2014/main" id="{88B95180-F519-8550-0DAC-D8CBA9DE79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5877" y="1548496"/>
            <a:ext cx="2237237" cy="4205002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974432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/>
          <p:nvPr/>
        </p:nvSpPr>
        <p:spPr>
          <a:xfrm>
            <a:off x="679837" y="302750"/>
            <a:ext cx="10495480" cy="915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8F"/>
              </a:buClr>
              <a:buSzPts val="4400"/>
              <a:buFont typeface="Arial"/>
              <a:buNone/>
              <a:tabLst/>
              <a:defRPr/>
            </a:pPr>
            <a:r>
              <a:rPr kumimoji="0" lang="es-ES" sz="3500" b="1" i="0" u="none" strike="noStrike" kern="1200" cap="none" spc="0" normalizeH="0" baseline="0" noProof="0" dirty="0">
                <a:ln>
                  <a:noFill/>
                </a:ln>
                <a:solidFill>
                  <a:srgbClr val="00998F"/>
                </a:solidFill>
                <a:effectLst/>
                <a:uLnTx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Capacitación para líderes de grupos de sanación por audio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998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3"/>
          <p:cNvSpPr txBox="1"/>
          <p:nvPr/>
        </p:nvSpPr>
        <p:spPr>
          <a:xfrm>
            <a:off x="702039" y="1976616"/>
            <a:ext cx="4724209" cy="432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8F"/>
              </a:buClr>
              <a:buSzPts val="2000"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Módulos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capacitación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8"/>
              </a:buClr>
              <a:buSzPts val="2000"/>
              <a:buFont typeface="Arial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7171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Bienvenida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7171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7171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Descripción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7171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general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8"/>
              </a:buClr>
              <a:buSzPts val="2000"/>
              <a:buFont typeface="Arial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7171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Comprender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7171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7171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7171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7171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impacto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7171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del trauma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8"/>
              </a:buClr>
              <a:buSzPts val="2000"/>
              <a:buFont typeface="Arial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7171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Crea</a:t>
            </a:r>
            <a:r>
              <a:rPr lang="en-US" dirty="0">
                <a:solidFill>
                  <a:srgbClr val="171718"/>
                </a:solidFill>
                <a:latin typeface="Montserrat"/>
                <a:ea typeface="Montserrat"/>
                <a:cs typeface="Montserrat"/>
                <a:sym typeface="Montserrat"/>
              </a:rPr>
              <a:t>r un </a:t>
            </a:r>
            <a:r>
              <a:rPr lang="en-US" dirty="0" err="1">
                <a:solidFill>
                  <a:srgbClr val="171718"/>
                </a:solidFill>
                <a:latin typeface="Montserrat"/>
                <a:ea typeface="Montserrat"/>
                <a:cs typeface="Montserrat"/>
                <a:sym typeface="Montserrat"/>
              </a:rPr>
              <a:t>lugar</a:t>
            </a:r>
            <a:r>
              <a:rPr lang="en-US" dirty="0">
                <a:solidFill>
                  <a:srgbClr val="17171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rgbClr val="171718"/>
                </a:solidFill>
                <a:latin typeface="Montserrat"/>
                <a:ea typeface="Montserrat"/>
                <a:cs typeface="Montserrat"/>
                <a:sym typeface="Montserrat"/>
              </a:rPr>
              <a:t>seguro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8"/>
              </a:buClr>
              <a:buSzPts val="2000"/>
              <a:buFont typeface="Arial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7171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Aprendizaje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7171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7171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participativo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998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8"/>
              </a:buClr>
              <a:buSzPts val="2000"/>
              <a:buFont typeface="Arial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17171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Gestión de Dinámicas de Grupo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998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8"/>
              </a:buClr>
              <a:buSzPts val="2000"/>
              <a:buFont typeface="Arial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7171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Próximos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7171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pasos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171718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72" name="Google Shape;172;p23"/>
          <p:cNvGrpSpPr/>
          <p:nvPr/>
        </p:nvGrpSpPr>
        <p:grpSpPr>
          <a:xfrm>
            <a:off x="6096000" y="2537640"/>
            <a:ext cx="4892823" cy="2194874"/>
            <a:chOff x="5666320" y="1960698"/>
            <a:chExt cx="4315709" cy="2194874"/>
          </a:xfrm>
        </p:grpSpPr>
        <p:sp>
          <p:nvSpPr>
            <p:cNvPr id="173" name="Google Shape;173;p23"/>
            <p:cNvSpPr/>
            <p:nvPr/>
          </p:nvSpPr>
          <p:spPr>
            <a:xfrm>
              <a:off x="5666320" y="1960698"/>
              <a:ext cx="3270976" cy="877931"/>
            </a:xfrm>
            <a:prstGeom prst="rect">
              <a:avLst/>
            </a:prstGeom>
            <a:solidFill>
              <a:srgbClr val="E5AD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Paso 1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: </a:t>
              </a: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Completar la serie de capacitación en video para líderes de grupos de sanación por audio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998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174;p23"/>
            <p:cNvSpPr/>
            <p:nvPr/>
          </p:nvSpPr>
          <p:spPr>
            <a:xfrm>
              <a:off x="6711054" y="3277641"/>
              <a:ext cx="3270975" cy="877931"/>
            </a:xfrm>
            <a:prstGeom prst="rect">
              <a:avLst/>
            </a:prstGeom>
            <a:solidFill>
              <a:srgbClr val="97597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Paso 2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: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Liderar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grupos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 de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sanación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por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 audio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998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76" name="Google Shape;176;p23"/>
            <p:cNvCxnSpPr>
              <a:stCxn id="173" idx="2"/>
              <a:endCxn id="174" idx="0"/>
            </p:cNvCxnSpPr>
            <p:nvPr/>
          </p:nvCxnSpPr>
          <p:spPr>
            <a:xfrm rot="16200000" flipH="1">
              <a:off x="7604669" y="2535768"/>
              <a:ext cx="439012" cy="1044734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E5AD6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662926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/>
          <p:nvPr/>
        </p:nvSpPr>
        <p:spPr>
          <a:xfrm>
            <a:off x="766101" y="619052"/>
            <a:ext cx="10495480" cy="915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s-ES" sz="3500" b="1" dirty="0">
                <a:solidFill>
                  <a:srgbClr val="00998F"/>
                </a:solidFill>
                <a:latin typeface="Montserrat SemiBold"/>
                <a:sym typeface="Montserrat SemiBold"/>
              </a:rPr>
              <a:t>Descarga la aplicación de grupo de sanación por audio para ti mismo.</a:t>
            </a:r>
            <a:endParaRPr lang="en-US" dirty="0"/>
          </a:p>
        </p:txBody>
      </p:sp>
      <p:pic>
        <p:nvPicPr>
          <p:cNvPr id="4" name="Picture 3" descr="A cartoon of a phone with a heart on the screen&#10;&#10;Description automatically generated">
            <a:extLst>
              <a:ext uri="{FF2B5EF4-FFF2-40B4-BE49-F238E27FC236}">
                <a16:creationId xmlns:a16="http://schemas.microsoft.com/office/drawing/2014/main" id="{8921F75E-3034-14D9-E025-494EDA133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74" y="1994082"/>
            <a:ext cx="2730704" cy="3568967"/>
          </a:xfrm>
          <a:prstGeom prst="rect">
            <a:avLst/>
          </a:prstGeom>
        </p:spPr>
      </p:pic>
      <p:sp>
        <p:nvSpPr>
          <p:cNvPr id="3" name="Google Shape;170;p23">
            <a:extLst>
              <a:ext uri="{FF2B5EF4-FFF2-40B4-BE49-F238E27FC236}">
                <a16:creationId xmlns:a16="http://schemas.microsoft.com/office/drawing/2014/main" id="{F603D72B-FE4B-26B4-A4E2-1D8F4730D4ED}"/>
              </a:ext>
            </a:extLst>
          </p:cNvPr>
          <p:cNvSpPr txBox="1"/>
          <p:nvPr/>
        </p:nvSpPr>
        <p:spPr>
          <a:xfrm>
            <a:off x="5861592" y="1205919"/>
            <a:ext cx="4337006" cy="915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Montserrat SemiBold"/>
                <a:sym typeface="Montserrat SemiBold"/>
              </a:rPr>
              <a:t>Tienda Apple:</a:t>
            </a:r>
            <a:endParaRPr lang="en-US" dirty="0"/>
          </a:p>
        </p:txBody>
      </p:sp>
      <p:sp>
        <p:nvSpPr>
          <p:cNvPr id="6" name="Google Shape;170;p23">
            <a:extLst>
              <a:ext uri="{FF2B5EF4-FFF2-40B4-BE49-F238E27FC236}">
                <a16:creationId xmlns:a16="http://schemas.microsoft.com/office/drawing/2014/main" id="{31AF6933-8F20-46A7-E085-F9BF10B72A49}"/>
              </a:ext>
            </a:extLst>
          </p:cNvPr>
          <p:cNvSpPr txBox="1"/>
          <p:nvPr/>
        </p:nvSpPr>
        <p:spPr>
          <a:xfrm>
            <a:off x="5861592" y="3899155"/>
            <a:ext cx="4337006" cy="915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lnSpc>
                <a:spcPct val="90000"/>
              </a:lnSpc>
              <a:buClr>
                <a:srgbClr val="00998F"/>
              </a:buClr>
              <a:buSzPts val="4400"/>
              <a:defRPr/>
            </a:pPr>
            <a:r>
              <a:rPr lang="en-US" sz="28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Tienda Google play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90000"/>
                    <a:lumOff val="10000"/>
                  </a:schemeClr>
                </a:solidFill>
                <a:effectLst/>
                <a:uLnTx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:</a:t>
            </a:r>
            <a:endParaRPr kumimoji="0" lang="en-US" sz="2800" b="0" i="0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  <a:lumOff val="10000"/>
                </a:schemeClr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 descr="A qr code with a dinosaur&#10;&#10;Description automatically generated">
            <a:extLst>
              <a:ext uri="{FF2B5EF4-FFF2-40B4-BE49-F238E27FC236}">
                <a16:creationId xmlns:a16="http://schemas.microsoft.com/office/drawing/2014/main" id="{6D9F58EC-A4A5-60ED-17D2-6CB16C6D0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4233" y="2193080"/>
            <a:ext cx="1528017" cy="1513640"/>
          </a:xfrm>
          <a:prstGeom prst="rect">
            <a:avLst/>
          </a:prstGeom>
        </p:spPr>
      </p:pic>
      <p:pic>
        <p:nvPicPr>
          <p:cNvPr id="10" name="Picture 9" descr="A qr code with a dinosaur&#10;&#10;Description automatically generated">
            <a:extLst>
              <a:ext uri="{FF2B5EF4-FFF2-40B4-BE49-F238E27FC236}">
                <a16:creationId xmlns:a16="http://schemas.microsoft.com/office/drawing/2014/main" id="{6707629B-026E-73ED-839F-615A3DB54D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8750" y="4996665"/>
            <a:ext cx="1513639" cy="156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6983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rauma Healing">
      <a:dk1>
        <a:srgbClr val="00998F"/>
      </a:dk1>
      <a:lt1>
        <a:srgbClr val="FFFFFF"/>
      </a:lt1>
      <a:dk2>
        <a:srgbClr val="171718"/>
      </a:dk2>
      <a:lt2>
        <a:srgbClr val="F9F9F9"/>
      </a:lt2>
      <a:accent1>
        <a:srgbClr val="2BB673"/>
      </a:accent1>
      <a:accent2>
        <a:srgbClr val="8DC63F"/>
      </a:accent2>
      <a:accent3>
        <a:srgbClr val="B7D333"/>
      </a:accent3>
      <a:accent4>
        <a:srgbClr val="F7931D"/>
      </a:accent4>
      <a:accent5>
        <a:srgbClr val="FFCD58"/>
      </a:accent5>
      <a:accent6>
        <a:srgbClr val="DC6769"/>
      </a:accent6>
      <a:hlink>
        <a:srgbClr val="00998F"/>
      </a:hlink>
      <a:folHlink>
        <a:srgbClr val="0099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8efc72d-b063-460f-a78b-fe196abc7aa9" xsi:nil="true"/>
    <lcf76f155ced4ddcb4097134ff3c332f xmlns="4bfaf6bd-bee9-401a-9d37-cef15d9f894f">
      <Terms xmlns="http://schemas.microsoft.com/office/infopath/2007/PartnerControls"/>
    </lcf76f155ced4ddcb4097134ff3c332f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90778267297C4795C3222CC774A080" ma:contentTypeVersion="18" ma:contentTypeDescription="Create a new document." ma:contentTypeScope="" ma:versionID="2510d4f1b67291609c40e71e74ab4ca0">
  <xsd:schema xmlns:xsd="http://www.w3.org/2001/XMLSchema" xmlns:xs="http://www.w3.org/2001/XMLSchema" xmlns:p="http://schemas.microsoft.com/office/2006/metadata/properties" xmlns:ns1="http://schemas.microsoft.com/sharepoint/v3" xmlns:ns2="4bfaf6bd-bee9-401a-9d37-cef15d9f894f" xmlns:ns3="47554a7e-846d-4d9f-90da-5dd718e686b7" xmlns:ns4="38efc72d-b063-460f-a78b-fe196abc7aa9" targetNamespace="http://schemas.microsoft.com/office/2006/metadata/properties" ma:root="true" ma:fieldsID="5c1d8403fab3cb438c8813acc1d582ee" ns1:_="" ns2:_="" ns3:_="" ns4:_="">
    <xsd:import namespace="http://schemas.microsoft.com/sharepoint/v3"/>
    <xsd:import namespace="4bfaf6bd-bee9-401a-9d37-cef15d9f894f"/>
    <xsd:import namespace="47554a7e-846d-4d9f-90da-5dd718e686b7"/>
    <xsd:import namespace="38efc72d-b063-460f-a78b-fe196abc7aa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faf6bd-bee9-401a-9d37-cef15d9f89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7547df7-e61d-4ee3-9d66-ab265222e1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554a7e-846d-4d9f-90da-5dd718e686b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fc72d-b063-460f-a78b-fe196abc7aa9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a403cd88-1224-485e-b639-768527644e37}" ma:internalName="TaxCatchAll" ma:showField="CatchAllData" ma:web="c2e8f531-81bb-402a-97c6-d75d42b68c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F1EF50-6974-439B-83EE-40564B1E09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4DF397-7A41-4D70-A121-8A12E7EDE7DA}">
  <ds:schemaRefs>
    <ds:schemaRef ds:uri="http://schemas.microsoft.com/sharepoint/v3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47554a7e-846d-4d9f-90da-5dd718e686b7"/>
    <ds:schemaRef ds:uri="http://schemas.openxmlformats.org/package/2006/metadata/core-properties"/>
    <ds:schemaRef ds:uri="http://purl.org/dc/dcmitype/"/>
    <ds:schemaRef ds:uri="38efc72d-b063-460f-a78b-fe196abc7aa9"/>
    <ds:schemaRef ds:uri="4bfaf6bd-bee9-401a-9d37-cef15d9f894f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064D2FA-15C0-4F4A-B1E6-92719CDB2F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bfaf6bd-bee9-401a-9d37-cef15d9f894f"/>
    <ds:schemaRef ds:uri="47554a7e-846d-4d9f-90da-5dd718e686b7"/>
    <ds:schemaRef ds:uri="38efc72d-b063-460f-a78b-fe196abc7a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624</Words>
  <Application>Microsoft Macintosh PowerPoint</Application>
  <PresentationFormat>Widescreen</PresentationFormat>
  <Paragraphs>78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Montserrat</vt:lpstr>
      <vt:lpstr>Montserrat Medium</vt:lpstr>
      <vt:lpstr>Montserrat SemiBold</vt:lpstr>
      <vt:lpstr>Noto Sans</vt:lpstr>
      <vt:lpstr>1_Office Theme</vt:lpstr>
      <vt:lpstr>INSTITUTO DE SANACIÓN DEL TRAUMA</vt:lpstr>
      <vt:lpstr>PowerPoint Presentation</vt:lpstr>
      <vt:lpstr>¿Por qué es importante el trauma?</vt:lpstr>
      <vt:lpstr>Grupos de Sanación basados en una aplicación de audio</vt:lpstr>
      <vt:lpstr>PowerPoint Presentation</vt:lpstr>
      <vt:lpstr>PowerPoint Presentation</vt:lpstr>
      <vt:lpstr>Aplicación de audio de grupo de sanación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 HEALING INSTITUTE</dc:title>
  <dc:creator>Brianna Leiendecker</dc:creator>
  <cp:lastModifiedBy>Ortiz Loida</cp:lastModifiedBy>
  <cp:revision>37</cp:revision>
  <dcterms:created xsi:type="dcterms:W3CDTF">2023-05-25T18:44:11Z</dcterms:created>
  <dcterms:modified xsi:type="dcterms:W3CDTF">2023-10-11T02:24:01Z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0x0101003890778267297C4795C3222CC774A080</vt:lpwstr>
  </property>
  <property fmtid="{D5CDD505-2E9C-101B-9397-08002B2CF9AE}" pid="3" name="MediaServiceImageTags">
    <vt:lpwstr/>
  </property>
</Properties>
</file>